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10" r:id="rId2"/>
    <p:sldId id="463" r:id="rId3"/>
    <p:sldId id="508" r:id="rId4"/>
    <p:sldId id="483" r:id="rId5"/>
    <p:sldId id="509" r:id="rId6"/>
    <p:sldId id="511" r:id="rId7"/>
    <p:sldId id="512" r:id="rId8"/>
    <p:sldId id="530" r:id="rId9"/>
    <p:sldId id="516" r:id="rId10"/>
    <p:sldId id="531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477" r:id="rId38"/>
    <p:sldId id="399" r:id="rId39"/>
    <p:sldId id="409" r:id="rId40"/>
    <p:sldId id="481" r:id="rId41"/>
    <p:sldId id="482" r:id="rId42"/>
    <p:sldId id="50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C496-9AD5-45A1-A240-51D581E06B2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31180-81AF-4032-AC70-4567006C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94B2-9C64-0C4A-23D8-940292EDB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E2B9A-6145-6C8C-ED71-50030E027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D83B-CFD0-465B-9C97-07B35DC5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E66B-CF40-6873-A739-2B0F3D46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6789-9622-8EC3-B5EA-BD3C640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0A1D-661A-0846-9440-DDD40BD3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60CC9-87FC-2A1C-EFC0-41641AB8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5F1A-AF3E-E67B-ADB4-DCEAE6C0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6DEA1-38B0-DE21-E99B-73508538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3C5C-24AB-D4B7-B5FC-745CFFB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D8F0D-429B-9F92-3354-0EAAD16C0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508A3-502E-6810-2E34-3C257AAD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F2C3C-D5F2-A1D8-E63D-AADD29A7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41E9-C2F2-5D75-1E73-8A22113D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74C3-5275-703F-D43C-4C3FBF5C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5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332C-D12A-2E7E-CA9E-46B0FBD6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50D30-6707-CE95-3720-D024B96C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689E-F46B-23B2-B833-F77F1039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043D-F485-3E1E-4091-C51FD03C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19322-EBFB-6AD1-A784-65A452DC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4A9-4F43-7E35-1E74-82D194F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31E32-7100-CED8-BA89-90B4F6C2F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8353-486C-F1C5-0F9F-8F5197C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E1CA-AC81-205C-2825-4D70E23C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69E4-C9BB-A2FD-296A-B2557F04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20F1-1DE5-24AF-4588-5D6C7282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3475-8668-05CA-8198-8D0CD61F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8700-4566-ECD4-3E7C-18FC194C1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B6FD0-AB4B-5350-CA92-A516694C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9943-634A-E1A6-1E0D-BAA411E3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DDDD3-F8C3-E6C3-4FDA-FF76645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B87-C472-9D59-A607-FFD55D84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8701-3F33-0277-C7DB-FFD8131B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5B62F-4F84-140A-0DCA-65A426D0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55DC-2FBD-03B9-F082-8B1D6B74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99604-8D6E-03A4-EBB0-C4FF9FC25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B25D8-6539-C6FF-0BBB-3AA8DD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26B84-AF57-9A81-8AA1-AFE4F23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15682-7712-76D4-811A-93578362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6E1E-9E4D-C3C9-A60F-F9EF1B1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A054F-DAEF-B25A-1E5E-3DC1A43D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D386-4BA9-AEFB-0F1A-B9E98AED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F1E4-9366-BE3B-66DC-523B0D1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EC4DB-DA81-FEF9-FE81-3EA76C72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295B-FEB8-AA69-D3D5-4E6AC739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8620-35A0-E472-0E84-FC87D45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F65A-9EE6-7B8F-034F-CE881D3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920C-EC82-9EA2-E818-A14B952C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FC598-6A37-380D-2870-2A9D5E8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7911-420F-1462-B58E-2B9531A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DFD85-F4BC-C947-AAEB-9567B82B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3F3CE-D981-A8C3-4714-9F0F3E30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B16-FEBB-E05D-C4F8-3EA08A02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D4936-950F-057B-9D33-DCB5A26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C5C39-631F-B14E-87DD-85144AE88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3BDF9-8B52-37B4-54C6-E00B214C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A371B-8905-71FB-240D-354BDE1B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AB5FC-A6BD-918D-5C6A-D0AF2CC1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4A0AB-6B40-C9EB-357A-8327116B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EF0-FB06-21E2-DC24-53FBE411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4775-9204-FB8D-E24D-AEF80DB81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4B04-1000-4C1E-82C0-89A3E5AF0D0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11B53-CB9D-D800-F52C-64E2E9F0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F12B-4621-0072-B739-B4B3D41D4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2%20Basic%20HTML%20Tag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github.com/soyuztechnologies/UI5_Fresher_60H/tree/master/Day%201/02%20Basic%20HTML%20Tags/imag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github.com/soyuztechnologies/UI5_Fresher_60H/blob/master/Day%201/03%20From%20and%20Form%20Submit/index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4%20Block%20Level%20Element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5%20Lists%20in%20HTML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6%20Multimedia%20Tag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7%20Table%20in%20HTML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www.w3schools.com/css/default.as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oyuztechnologies/UI5_Fresher_60H/blob/master/Day%202/01%20CSS%20Inline/cssbasic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github.com/soyuztechnologies/UI5_Fresher_60H/blob/master/Day%202/02%20CSS%20Internal/cssbasic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hyperlink" Target="https://github.com/soyuztechnologies/UI5_Fresher_60H/blob/master/Day%202/03%20Pseudo%20Classes%20in%20CSS/cssbasic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s://github.com/soyuztechnologies/UI5_Fresher_60H/blob/master/Day%202/04%20CSS%20External/css/mystyle.css" TargetMode="External"/><Relationship Id="rId4" Type="http://schemas.openxmlformats.org/officeDocument/2006/relationships/hyperlink" Target="https://github.com/soyuztechnologies/UI5_Fresher_60H/blob/master/Day%202/04%20CSS%20External/cssbasic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10" Type="http://schemas.openxmlformats.org/officeDocument/2006/relationships/image" Target="../media/image2.png"/><Relationship Id="rId4" Type="http://schemas.openxmlformats.org/officeDocument/2006/relationships/image" Target="../media/image43.tiff"/><Relationship Id="rId9" Type="http://schemas.openxmlformats.org/officeDocument/2006/relationships/hyperlink" Target="https://anubhavtrainings.com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7" Type="http://schemas.openxmlformats.org/officeDocument/2006/relationships/hyperlink" Target="https://account.hanatrial.ondemand.com/trial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ap.com/" TargetMode="External"/><Relationship Id="rId5" Type="http://schemas.openxmlformats.org/officeDocument/2006/relationships/hyperlink" Target="https://discovery-center.cloud.sap/serviceCatalog/business-application-studio?region=all" TargetMode="External"/><Relationship Id="rId4" Type="http://schemas.openxmlformats.org/officeDocument/2006/relationships/hyperlink" Target="https://code.visualstudio.com/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1%20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Client-server architecture is a common model in computing where a system is divided into two main components: the client and the server. These components work together to provide services, resources, or functionality to users or other systems over a network.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B76B79-CFE1-78FB-593D-3DCEDAB6B65E}"/>
              </a:ext>
            </a:extLst>
          </p:cNvPr>
          <p:cNvSpPr/>
          <p:nvPr/>
        </p:nvSpPr>
        <p:spPr>
          <a:xfrm>
            <a:off x="397566" y="3180523"/>
            <a:ext cx="2097156" cy="135172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 </a:t>
            </a:r>
          </a:p>
          <a:p>
            <a:pPr algn="ctr"/>
            <a:r>
              <a:rPr lang="en-US" dirty="0"/>
              <a:t>(Client)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7794A-0A73-EB0F-E05C-F4F839386E23}"/>
              </a:ext>
            </a:extLst>
          </p:cNvPr>
          <p:cNvSpPr/>
          <p:nvPr/>
        </p:nvSpPr>
        <p:spPr>
          <a:xfrm>
            <a:off x="9432235" y="2569266"/>
            <a:ext cx="1378225" cy="257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BF24C-DF8E-2430-A675-1C3A4170B3A5}"/>
              </a:ext>
            </a:extLst>
          </p:cNvPr>
          <p:cNvSpPr/>
          <p:nvPr/>
        </p:nvSpPr>
        <p:spPr>
          <a:xfrm>
            <a:off x="9432235" y="3297247"/>
            <a:ext cx="854765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</a:t>
            </a: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03E158B2-A787-2070-00E6-CC193EE778D2}"/>
              </a:ext>
            </a:extLst>
          </p:cNvPr>
          <p:cNvSpPr/>
          <p:nvPr/>
        </p:nvSpPr>
        <p:spPr>
          <a:xfrm>
            <a:off x="9432235" y="5307496"/>
            <a:ext cx="1378225" cy="727981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B7B44F-9ABD-0510-3AB0-4C85341485A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494722" y="3468758"/>
            <a:ext cx="6937513" cy="17333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39DD93-ABB9-B19C-E81A-F97730CE8366}"/>
              </a:ext>
            </a:extLst>
          </p:cNvPr>
          <p:cNvCxnSpPr>
            <a:cxnSpLocks/>
          </p:cNvCxnSpPr>
          <p:nvPr/>
        </p:nvCxnSpPr>
        <p:spPr>
          <a:xfrm>
            <a:off x="2494722" y="4226678"/>
            <a:ext cx="693751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E000B7-D510-181A-4F59-5450464E19B0}"/>
              </a:ext>
            </a:extLst>
          </p:cNvPr>
          <p:cNvSpPr txBox="1"/>
          <p:nvPr/>
        </p:nvSpPr>
        <p:spPr>
          <a:xfrm>
            <a:off x="4020427" y="3112581"/>
            <a:ext cx="36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– Header + Body(Optional)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224BD9-0D50-DF52-1C36-778DACF5B27D}"/>
              </a:ext>
            </a:extLst>
          </p:cNvPr>
          <p:cNvSpPr txBox="1"/>
          <p:nvPr/>
        </p:nvSpPr>
        <p:spPr>
          <a:xfrm>
            <a:off x="3833474" y="1519678"/>
            <a:ext cx="2830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0379DF2-0300-9C9C-785A-7D4F805E5AEE}"/>
              </a:ext>
            </a:extLst>
          </p:cNvPr>
          <p:cNvSpPr/>
          <p:nvPr/>
        </p:nvSpPr>
        <p:spPr>
          <a:xfrm>
            <a:off x="4343399" y="2706751"/>
            <a:ext cx="367748" cy="443186"/>
          </a:xfrm>
          <a:prstGeom prst="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5EFD8F-F538-1667-5009-CB3A0E2D32AE}"/>
              </a:ext>
            </a:extLst>
          </p:cNvPr>
          <p:cNvSpPr txBox="1"/>
          <p:nvPr/>
        </p:nvSpPr>
        <p:spPr>
          <a:xfrm>
            <a:off x="4020427" y="4254722"/>
            <a:ext cx="404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– Header + Body</a:t>
            </a:r>
          </a:p>
          <a:p>
            <a:r>
              <a:rPr lang="en-US" dirty="0"/>
              <a:t>(html, text, pdf, image, word, json, xml..)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CD90DF-840B-8151-A3BE-3A38DF69DFCC}"/>
              </a:ext>
            </a:extLst>
          </p:cNvPr>
          <p:cNvSpPr txBox="1"/>
          <p:nvPr/>
        </p:nvSpPr>
        <p:spPr>
          <a:xfrm>
            <a:off x="397566" y="5071321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7B8AFE-9B83-74D9-A75A-058040F2422F}"/>
              </a:ext>
            </a:extLst>
          </p:cNvPr>
          <p:cNvSpPr txBox="1"/>
          <p:nvPr/>
        </p:nvSpPr>
        <p:spPr>
          <a:xfrm>
            <a:off x="3087235" y="6216806"/>
            <a:ext cx="575248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Request Response Architecture</a:t>
            </a:r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8703474C-B58B-070A-8C1F-49A78D9F9A1E}"/>
              </a:ext>
            </a:extLst>
          </p:cNvPr>
          <p:cNvSpPr/>
          <p:nvPr/>
        </p:nvSpPr>
        <p:spPr>
          <a:xfrm>
            <a:off x="10121347" y="4617532"/>
            <a:ext cx="563218" cy="3019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E9C3B525-D6BD-57C9-7456-C53640C10DD9}"/>
              </a:ext>
            </a:extLst>
          </p:cNvPr>
          <p:cNvSpPr/>
          <p:nvPr/>
        </p:nvSpPr>
        <p:spPr>
          <a:xfrm rot="10800000">
            <a:off x="10084903" y="4280813"/>
            <a:ext cx="563218" cy="30193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7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/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image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086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340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0042" y="779090"/>
            <a:ext cx="5353730" cy="53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261764" y="188640"/>
            <a:ext cx="11292008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n"/>
              <a:buNone/>
            </a:pPr>
            <a:r>
              <a:rPr lang="en-US" sz="3600" i="0" u="none" strike="noStrike" cap="none" dirty="0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Agenda – </a:t>
            </a:r>
            <a:r>
              <a:rPr lang="en-US" sz="3600" i="0" u="none" strike="noStrike" cap="none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After Break</a:t>
            </a:r>
            <a:endParaRPr dirty="0"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638228" y="899721"/>
            <a:ext cx="535373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CSS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style CSS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style CSS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Box Model in CSS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Pseudo Classes in CSS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style CSS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JavaScript?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usage of JavaScript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 Points about JavaScript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and Data Types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and Objects in JS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Introduction to CSS</a:t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261765" y="779090"/>
            <a:ext cx="9682336" cy="564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CSS Stands for Cascading Style Sheets,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to format/beautify the HTML content.</a:t>
            </a: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CSS describes how HTML elements are to be displayed on screen.</a:t>
            </a:r>
            <a:endParaRPr/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 saves a lot of work. It can control the layout of multiple web pages all at once.</a:t>
            </a:r>
            <a:endParaRPr/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CSS because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can only generate static content w/o coloring, formatting, borders, beautification. </a:t>
            </a:r>
            <a:endParaRPr/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css we have to use HTML tags for formatting which was very cumbersome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&lt;p&gt;I &lt;b&gt;&lt;color value=“red”&gt;love&lt;/color&gt;&lt;/b&gt;&lt;font val=“Calibri”&gt;India&lt;font&gt;&lt;/p&gt;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3 ways we can apply CSS on HTML Content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-"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Inline CSS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applied at each element level &lt;tagname </a:t>
            </a: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=“prop:val;prop:val;..”&gt;….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-"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Internal CSS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applied at the page level to target one or more than one html elements on the page. It is fully reusable.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Char char="-"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External CSS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Where the CSS is applied by putting code in a reusable css file and later use the link tag to connect the same.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10" name="Google Shape;110;p3" descr="CSS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4624" y="896528"/>
            <a:ext cx="1323644" cy="186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Inline CSS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261765" y="779090"/>
            <a:ext cx="7585998" cy="337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used to style a specific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element.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apply Inline CSS add a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attribute to each HTML tag.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styles in CSS could be useful for 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previewing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changes instantly</a:t>
            </a:r>
            <a:r>
              <a:rPr lang="en-US" sz="180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be useful when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CSS rules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to only one or two elements.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to apply Inline style CSS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6699"/>
                </a:solidFill>
                <a:latin typeface="Inter"/>
                <a:ea typeface="Inter"/>
                <a:cs typeface="Inter"/>
                <a:sym typeface="Inter"/>
              </a:rPr>
              <a:t>          </a:t>
            </a:r>
            <a:r>
              <a:rPr lang="en-US" sz="1800" b="1" i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&lt;htmltag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0" i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style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800" b="0" i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"cssproperty1:value; cssproperty2:value;"</a:t>
            </a:r>
            <a:r>
              <a:rPr lang="en-US" sz="1800" b="1" i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1" i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&lt;/htmltag&gt;</a:t>
            </a:r>
            <a:endParaRPr sz="1800">
              <a:solidFill>
                <a:srgbClr val="0066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see all the available CSS properties on the W3C: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https://www.w3schools.com/css/default.asp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261764" y="4650974"/>
            <a:ext cx="11161642" cy="157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Disadvantages of using Inline style CSS: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These styles cannot be reused anywhere else.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Adding CSS using this technique </a:t>
            </a: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 </a:t>
            </a:r>
            <a:r>
              <a:rPr lang="en-US" sz="18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time-consuming</a:t>
            </a: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These styles are tough to be edited because they are not stored at a single place.</a:t>
            </a:r>
            <a:endParaRPr/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7763" y="941645"/>
            <a:ext cx="4150696" cy="304824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Inline CSS</a:t>
            </a:r>
            <a:endParaRPr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basic style to our html page using the Inline CSS technique.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this exercise we will create a new file named cssbasics.html in our current folder.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Link: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7573" y="2414582"/>
            <a:ext cx="6921454" cy="33552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Internal CSS</a:t>
            </a:r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261764" y="779090"/>
            <a:ext cx="8048223" cy="57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internal style sheet is used to add a unique style for a single document. It is defined in &lt;head&gt; section of the HTML page inside the &lt;style&gt; tag.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CSS style is an effective way to style single pages.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CSS is applied using the Selectors in the HTML page, which makes the styling easy.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to apply the Internal style CSS</a:t>
            </a:r>
            <a:endParaRPr/>
          </a:p>
          <a:p>
            <a:pPr marL="341313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8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</a:t>
            </a:r>
            <a:r>
              <a:rPr lang="en-US" sz="1800" b="0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propertyname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 b="0" i="0" u="none" strike="noStrike" cap="non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propertyname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 b="0" i="0" u="none" strike="noStrike" cap="non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}</a:t>
            </a:r>
            <a:endParaRPr/>
          </a:p>
          <a:p>
            <a:pPr marL="341313" marR="0" lvl="3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Selector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 selectors are used to "find" (or select) the HTML elements you want to style.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are three type of selectors in CSS.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#id: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 of the single element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.classname: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group of elements which has same classification property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Tagname: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group of elements which has same tag name</a:t>
            </a: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9701" y="1364735"/>
            <a:ext cx="3315937" cy="438857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9745" y="2813444"/>
            <a:ext cx="3692510" cy="13248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Box Model in CSS</a:t>
            </a:r>
            <a:endParaRPr/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CSS, the term "box model" is used when talking about design and layout.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HTML elements can be considered as boxes.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2077279" y="3763219"/>
            <a:ext cx="2278705" cy="6523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element</a:t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1100691" y="2992237"/>
            <a:ext cx="4231880" cy="2312946"/>
          </a:xfrm>
          <a:prstGeom prst="roundRect">
            <a:avLst>
              <a:gd name="adj" fmla="val 16667"/>
            </a:avLst>
          </a:prstGeom>
          <a:noFill/>
          <a:ln w="7620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2667931" y="2789926"/>
            <a:ext cx="1432329" cy="3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border</a:t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7836016" y="3763218"/>
            <a:ext cx="2278705" cy="6523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element</a:t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6859429" y="2992237"/>
            <a:ext cx="4231880" cy="2312946"/>
          </a:xfrm>
          <a:prstGeom prst="roundRect">
            <a:avLst>
              <a:gd name="adj" fmla="val 16667"/>
            </a:avLst>
          </a:prstGeom>
          <a:noFill/>
          <a:ln w="762000" cap="flat" cmpd="sng">
            <a:solidFill>
              <a:srgbClr val="384B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8464552" y="2789925"/>
            <a:ext cx="1432329" cy="38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border</a:t>
            </a:r>
            <a:endParaRPr/>
          </a:p>
        </p:txBody>
      </p:sp>
      <p:cxnSp>
        <p:nvCxnSpPr>
          <p:cNvPr id="154" name="Google Shape;154;p7"/>
          <p:cNvCxnSpPr/>
          <p:nvPr/>
        </p:nvCxnSpPr>
        <p:spPr>
          <a:xfrm>
            <a:off x="4355984" y="3990159"/>
            <a:ext cx="58595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55" name="Google Shape;155;p7"/>
          <p:cNvSpPr txBox="1"/>
          <p:nvPr/>
        </p:nvSpPr>
        <p:spPr>
          <a:xfrm>
            <a:off x="4079672" y="3389443"/>
            <a:ext cx="1237011" cy="3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5622418" y="2184492"/>
            <a:ext cx="1237011" cy="3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</a:t>
            </a:r>
            <a:endParaRPr/>
          </a:p>
        </p:txBody>
      </p:sp>
      <p:cxnSp>
        <p:nvCxnSpPr>
          <p:cNvPr id="157" name="Google Shape;157;p7"/>
          <p:cNvCxnSpPr/>
          <p:nvPr/>
        </p:nvCxnSpPr>
        <p:spPr>
          <a:xfrm>
            <a:off x="6014122" y="2533615"/>
            <a:ext cx="0" cy="145654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8" name="Google Shape;158;p7"/>
          <p:cNvCxnSpPr/>
          <p:nvPr/>
        </p:nvCxnSpPr>
        <p:spPr>
          <a:xfrm>
            <a:off x="5667270" y="4148710"/>
            <a:ext cx="783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Internal CSS</a:t>
            </a:r>
            <a:endParaRPr/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will apply the CSS using the Internal style CSS to our block level elements (box and box-content), will also see how to use different types of selectors for styling the content.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also see some commonly used properties of CSS.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Links: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4848" y="2170769"/>
            <a:ext cx="5908558" cy="398124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Pseudo-classes in CSS</a:t>
            </a:r>
            <a:endParaRPr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pseudo class is used to apply effects on the control based on special conditions or activity.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example, it can be used to: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Style an element when a user mouses over it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Style visited and unvisited links differently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Style an element when it gets focus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to use pseudo class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b="0" i="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selector:pseudo-class 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		property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800" b="0" i="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 value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0" i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800" b="0" i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3354" y="1644363"/>
            <a:ext cx="4317324" cy="178463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2359" y="3968699"/>
            <a:ext cx="5908319" cy="248987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Pseudo Classes in CSS</a:t>
            </a:r>
            <a:endParaRPr/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three images and style them using the </a:t>
            </a:r>
            <a:r>
              <a:rPr lang="en-US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hover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of CSS. So when we hover the mouse on the image gets highlighted.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create a Navbar in our HTML Page.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exercise we will also see how to apply styling on the child elements using the parent element..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Links: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</a:t>
            </a: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86" name="Google Shape;18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5249" y="2561158"/>
            <a:ext cx="4098157" cy="378369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External CSS</a:t>
            </a:r>
            <a:endParaRPr/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230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/>
          <p:nvPr/>
        </p:nvSpPr>
        <p:spPr>
          <a:xfrm>
            <a:off x="261764" y="779090"/>
            <a:ext cx="11161643" cy="254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 </a:t>
            </a: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link the web pages to the external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file.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CSS type is a more efficient method, especially for styling a large website.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editing one </a:t>
            </a:r>
            <a:r>
              <a:rPr lang="en-US" sz="18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.css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file, you can change your entire site at once.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the CSS code is in a separate document, your HTML files will have a cleaner structure and are smaller in size.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external style sheet can be linked to an HTML document using the 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&lt;link&gt;</a:t>
            </a:r>
            <a:r>
              <a:rPr lang="en-US" sz="1800" b="0" i="0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tag. The &lt;link&gt; tag goes inside the 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section.</a:t>
            </a:r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585" y="3657640"/>
            <a:ext cx="5516645" cy="205024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/>
        </p:nvSpPr>
        <p:spPr>
          <a:xfrm>
            <a:off x="261764" y="188641"/>
            <a:ext cx="11161642" cy="5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n"/>
              <a:buNone/>
            </a:pPr>
            <a:r>
              <a:rPr lang="en-US" sz="36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Hands – on: External CSS</a:t>
            </a:r>
            <a:endParaRPr/>
          </a:p>
        </p:txBody>
      </p:sp>
      <p:pic>
        <p:nvPicPr>
          <p:cNvPr id="201" name="Google Shape;2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0678" y="71203"/>
            <a:ext cx="716699" cy="70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2"/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we will use the External style CSS to style our HTML page.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also style our table element to demonstrate the concept of styling the child elements.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 code: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cssbasics.html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mystyle.css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>
            <a:spLocks noGrp="1"/>
          </p:cNvSpPr>
          <p:nvPr>
            <p:ph type="ftr" idx="4294967295"/>
          </p:nvPr>
        </p:nvSpPr>
        <p:spPr>
          <a:xfrm>
            <a:off x="10177670" y="6639339"/>
            <a:ext cx="2014330" cy="1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www.anubhavtrainings.com</a:t>
            </a:r>
            <a:endParaRPr/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2972" y="4249886"/>
            <a:ext cx="3768682" cy="146132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1220" y="2370063"/>
            <a:ext cx="5177023" cy="334114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-2413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803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have not taken any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v16)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 (</a:t>
            </a:r>
            <a:r>
              <a:rPr lang="en-US" sz="1800" dirty="0">
                <a:hlinkClick r:id="rId5"/>
              </a:rPr>
              <a:t>BAS Costing</a:t>
            </a:r>
            <a:r>
              <a:rPr lang="en-US" sz="1800" dirty="0"/>
              <a:t>)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 (speed depends on the internet speed)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6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7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BAS</a:t>
            </a:r>
            <a:r>
              <a:rPr lang="en-US" dirty="0"/>
              <a:t>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AC9D4-B847-768A-1AA0-68A71BF34802}"/>
              </a:ext>
            </a:extLst>
          </p:cNvPr>
          <p:cNvSpPr txBox="1"/>
          <p:nvPr/>
        </p:nvSpPr>
        <p:spPr>
          <a:xfrm>
            <a:off x="2474843" y="6470374"/>
            <a:ext cx="7166114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b="1" dirty="0"/>
              <a:t>PaaS</a:t>
            </a:r>
            <a:r>
              <a:rPr lang="en-US" dirty="0"/>
              <a:t>: Platform as a Service		</a:t>
            </a:r>
            <a:r>
              <a:rPr lang="en-US" b="1" dirty="0"/>
              <a:t>IaaS</a:t>
            </a:r>
            <a:r>
              <a:rPr lang="en-US" dirty="0"/>
              <a:t>: Infrastructure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Dev Space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dev space is a </a:t>
            </a:r>
            <a:r>
              <a:rPr lang="en-US" sz="1800" b="1" dirty="0"/>
              <a:t>private area for a developer </a:t>
            </a:r>
            <a:r>
              <a:rPr lang="en-US" sz="1800" dirty="0"/>
              <a:t>which confine the requirement to develop a particular application. SAP installs all the recommended tools needed to build Fiori apps in the dev space for us. Technically, it is a virtual machine running in the cloud (using Linux (Debian))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Its isolate developers work from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When a developer does something wrong which cause a system corruption, it wont affect other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In a trial a/c we can only run 2 dev space max, and one will only be running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 trail account the size of a dev space can be up to 4 GB.</a:t>
            </a:r>
            <a:endParaRPr lang="en-IN" sz="1800" dirty="0"/>
          </a:p>
          <a:p>
            <a:endParaRPr lang="en-IN" sz="1800" dirty="0"/>
          </a:p>
          <a:p>
            <a:pPr marL="457200" indent="-457200">
              <a:buAutoNum type="arabicPeriod"/>
            </a:pPr>
            <a:r>
              <a:rPr lang="en-IN" sz="1800"/>
              <a:t>After starting </a:t>
            </a:r>
            <a:r>
              <a:rPr lang="en-IN" sz="1800" dirty="0"/>
              <a:t>the dev space, click on open folder and choose projects</a:t>
            </a:r>
          </a:p>
          <a:p>
            <a:pPr marL="457200" indent="-457200">
              <a:buAutoNum type="arabicPeriod"/>
            </a:pPr>
            <a:r>
              <a:rPr lang="en-IN" sz="1800" dirty="0"/>
              <a:t>In the projects folder create a new project</a:t>
            </a:r>
          </a:p>
          <a:p>
            <a:pPr marL="457200" indent="-457200">
              <a:buAutoNum type="arabicPeriod"/>
            </a:pPr>
            <a:r>
              <a:rPr lang="en-IN" sz="1800" dirty="0"/>
              <a:t>Add a index.html file with some content</a:t>
            </a:r>
          </a:p>
          <a:p>
            <a:pPr marL="457200" indent="-457200">
              <a:buAutoNum type="arabicPeriod"/>
            </a:pPr>
            <a:r>
              <a:rPr lang="en-IN" sz="1800" dirty="0"/>
              <a:t>Go to extensions and install Live server extension (one time)</a:t>
            </a:r>
          </a:p>
          <a:p>
            <a:pPr marL="457200" indent="-457200">
              <a:buAutoNum type="arabicPeriod"/>
            </a:pPr>
            <a:r>
              <a:rPr lang="en-IN" sz="1800" dirty="0"/>
              <a:t>Right click on index.html file and choose run with five server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008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</TotalTime>
  <Words>4417</Words>
  <Application>Microsoft Office PowerPoint</Application>
  <PresentationFormat>Widescreen</PresentationFormat>
  <Paragraphs>495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9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Corben</vt:lpstr>
      <vt:lpstr>Courier New</vt:lpstr>
      <vt:lpstr>Inter</vt:lpstr>
      <vt:lpstr>Noto Sans Symbols</vt:lpstr>
      <vt:lpstr>Söhne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Anubhav Oberoy</cp:lastModifiedBy>
  <cp:revision>13</cp:revision>
  <dcterms:created xsi:type="dcterms:W3CDTF">2023-08-09T15:50:18Z</dcterms:created>
  <dcterms:modified xsi:type="dcterms:W3CDTF">2024-10-14T07:28:18Z</dcterms:modified>
</cp:coreProperties>
</file>